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Shape 87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Shape 147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Shape 154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Shape 161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Shape 167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Shape 174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Shape 181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Shape 188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Shape 195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Shape 202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08" name="Shape 2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Shape 209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Shape 9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15" name="Shape 2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Shape 216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Shape 223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32" name="Shape 2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Shape 233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Shape 241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48" name="Shape 2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Shape 249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56" name="Shape 2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Shape 257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66" name="Shape 2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Shape 267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76" name="Shape 2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Shape 277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Shape 283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88" name="Shape 2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Shape 289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Shape 101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94" name="Shape 2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Shape 295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Shape 108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Shape 116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Shape 12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Shape 12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Shape 13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Shape 14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Shape 17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74" name="Shape 74"/>
          <p:cNvSpPr txBox="1"/>
          <p:nvPr>
            <p:ph idx="2" type="body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75" name="Shape 7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Shape 7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Shape 7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1" name="Shape 8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Shape 8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Shape 8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Shape 25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Shape 29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Shape 33"/>
          <p:cNvSpPr txBox="1"/>
          <p:nvPr>
            <p:ph idx="1" type="body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Shape 3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Shape 35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Shape 3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Shape 39"/>
          <p:cNvSpPr txBox="1"/>
          <p:nvPr>
            <p:ph idx="1" type="body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Shape 4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Shape 4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47" name="Shape 47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Shape 48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Shape 49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type="title"/>
          </p:nvPr>
        </p:nvSpPr>
        <p:spPr>
          <a:xfrm>
            <a:off x="457200" y="273050"/>
            <a:ext cx="3008400" cy="11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3" name="Shape 53"/>
          <p:cNvSpPr txBox="1"/>
          <p:nvPr>
            <p:ph idx="2" type="body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4" name="Shape 5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Shape 55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Shape 5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Shape 59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Shape 60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Shape 6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5" name="Shape 65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6" name="Shape 66"/>
          <p:cNvSpPr txBox="1"/>
          <p:nvPr>
            <p:ph idx="3" type="body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7" name="Shape 67"/>
          <p:cNvSpPr txBox="1"/>
          <p:nvPr>
            <p:ph idx="4" type="body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8" name="Shape 6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Shape 69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Shape 7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DD3B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Shape 11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EDD3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Alluvial Fans تعريف</a:t>
            </a:r>
            <a:endParaRPr/>
          </a:p>
        </p:txBody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alluvial fan: a large, fan- or cone-shaped pile of sediment that usually forms where a stream’s velocity decreases as it emerges from a narrow mountain canyon onto a flat plain</a:t>
            </a:r>
            <a:endParaRPr/>
          </a:p>
        </p:txBody>
      </p:sp>
      <p:pic>
        <p:nvPicPr>
          <p:cNvPr descr="D:\alluvial fan.jpg" id="91" name="Shape 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0800" y="3429000"/>
            <a:ext cx="3700462" cy="294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>
            <p:ph type="title"/>
          </p:nvPr>
        </p:nvSpPr>
        <p:spPr>
          <a:xfrm>
            <a:off x="457200" y="274637"/>
            <a:ext cx="8229600" cy="10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228600" y="152400"/>
            <a:ext cx="8763000" cy="6705600"/>
          </a:xfrm>
          <a:prstGeom prst="rect">
            <a:avLst/>
          </a:prstGeom>
          <a:solidFill>
            <a:srgbClr val="EDD3B6"/>
          </a:solidFill>
          <a:ln cap="flat" cmpd="sng" w="9525">
            <a:solidFill>
              <a:srgbClr val="EDD3B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72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Size of fan ranges from less than hundred meters to more than 150 km in radius, although they average less than 10 km.</a:t>
            </a:r>
            <a:endParaRPr/>
          </a:p>
          <a:p>
            <a:pPr indent="-457200" lvl="0" marL="457200" marR="0" rtl="0" algn="l">
              <a:lnSpc>
                <a:spcPct val="8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Kosi River fans In India, which derive sediments from the Hamalayas may be the largest modern fan.</a:t>
            </a:r>
            <a:endParaRPr/>
          </a:p>
          <a:p>
            <a:pPr indent="-457200" lvl="0" marL="457200" marR="0" rtl="0" algn="l">
              <a:lnSpc>
                <a:spcPct val="8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thickness of fan deposits can range from a few meters to perhaps as much as 25,000m.</a:t>
            </a:r>
            <a:endParaRPr/>
          </a:p>
          <a:p>
            <a:pPr indent="-457200" lvl="0" marL="457200" marR="0" rtl="0" algn="l">
              <a:lnSpc>
                <a:spcPct val="8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Alluvial fan : A) </a:t>
            </a:r>
            <a:r>
              <a:rPr b="1" i="0" lang="en-US" sz="22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Proximal facies 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 highly channelized and lenticular         beds).  B) </a:t>
            </a:r>
            <a:r>
              <a:rPr b="1" i="0" lang="en-US" sz="22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Distal facies 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 less channelized and sheet like beds).</a:t>
            </a:r>
            <a:endParaRPr/>
          </a:p>
          <a:p>
            <a:pPr indent="-457200" lvl="0" marL="457200" marR="0" rtl="0" algn="l">
              <a:lnSpc>
                <a:spcPct val="8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 deposits resulted from stream flow by suspension, saltation and traction by flowing water. It is characteristic of </a:t>
            </a:r>
            <a:r>
              <a:rPr b="1" i="0" lang="en-US" sz="22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distal fan facies and humid-climate fans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The sedimentary structures are indicative of different flow regimes and generally well stratified.</a:t>
            </a:r>
            <a:endParaRPr/>
          </a:p>
          <a:p>
            <a:pPr indent="-457200" lvl="0" marL="457200" marR="0" rtl="0" algn="l">
              <a:lnSpc>
                <a:spcPct val="8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 deposits resulting from debris flow where matrix strength supports clasts and suspended fragments in it. It is characteristic of </a:t>
            </a:r>
            <a:r>
              <a:rPr b="1" i="0" lang="en-US" sz="22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proximal fan facies and arid-climate fans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The sedimentary structures are generally poorly stratified, contain few sedimentary structures.</a:t>
            </a:r>
            <a:endParaRPr/>
          </a:p>
          <a:p>
            <a:pPr indent="-317500" lvl="0" marL="457200" marR="0" rtl="0" algn="l">
              <a:lnSpc>
                <a:spcPct val="8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8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8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8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>
            <p:ph type="title"/>
          </p:nvPr>
        </p:nvSpPr>
        <p:spPr>
          <a:xfrm>
            <a:off x="228600" y="152400"/>
            <a:ext cx="8458200" cy="6400800"/>
          </a:xfrm>
          <a:prstGeom prst="rect">
            <a:avLst/>
          </a:prstGeom>
          <a:solidFill>
            <a:srgbClr val="E3BC92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Shape 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228600"/>
            <a:ext cx="8229600" cy="6324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>
            <p:ph type="title"/>
          </p:nvPr>
        </p:nvSpPr>
        <p:spPr>
          <a:xfrm>
            <a:off x="457200" y="274637"/>
            <a:ext cx="8229600" cy="5973900"/>
          </a:xfrm>
          <a:prstGeom prst="rect">
            <a:avLst/>
          </a:prstGeom>
          <a:solidFill>
            <a:srgbClr val="E3BC92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1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Fan-delta</a:t>
            </a: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is alluvial fan deposited into standing bodies of water.</a:t>
            </a:r>
            <a:b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نعريف مهم جدا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/>
          <p:nvPr>
            <p:ph type="title"/>
          </p:nvPr>
        </p:nvSpPr>
        <p:spPr>
          <a:xfrm>
            <a:off x="304800" y="152400"/>
            <a:ext cx="8534400" cy="6400800"/>
          </a:xfrm>
          <a:prstGeom prst="rect">
            <a:avLst/>
          </a:prstGeom>
          <a:solidFill>
            <a:srgbClr val="E3BC92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Shape 1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304800"/>
            <a:ext cx="8077201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type="title"/>
          </p:nvPr>
        </p:nvSpPr>
        <p:spPr>
          <a:xfrm>
            <a:off x="304800" y="274637"/>
            <a:ext cx="8534400" cy="6278700"/>
          </a:xfrm>
          <a:prstGeom prst="rect">
            <a:avLst/>
          </a:prstGeom>
          <a:solidFill>
            <a:srgbClr val="E3BC92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Shape 1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0" y="609600"/>
            <a:ext cx="7772400" cy="56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/>
          <p:nvPr>
            <p:ph type="title"/>
          </p:nvPr>
        </p:nvSpPr>
        <p:spPr>
          <a:xfrm>
            <a:off x="304800" y="274637"/>
            <a:ext cx="8458200" cy="6278700"/>
          </a:xfrm>
          <a:prstGeom prst="rect">
            <a:avLst/>
          </a:prstGeom>
          <a:solidFill>
            <a:srgbClr val="E3BC92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Shape 1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" y="838200"/>
            <a:ext cx="7239000" cy="52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/>
          <p:nvPr>
            <p:ph type="title"/>
          </p:nvPr>
        </p:nvSpPr>
        <p:spPr>
          <a:xfrm>
            <a:off x="457200" y="274637"/>
            <a:ext cx="8229600" cy="6278700"/>
          </a:xfrm>
          <a:prstGeom prst="rect">
            <a:avLst/>
          </a:prstGeom>
          <a:solidFill>
            <a:srgbClr val="E3BC92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Shape 1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1850" y="609600"/>
            <a:ext cx="7440613" cy="561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/>
          <p:nvPr>
            <p:ph type="title"/>
          </p:nvPr>
        </p:nvSpPr>
        <p:spPr>
          <a:xfrm>
            <a:off x="457200" y="274637"/>
            <a:ext cx="8229600" cy="6126300"/>
          </a:xfrm>
          <a:prstGeom prst="rect">
            <a:avLst/>
          </a:prstGeom>
          <a:solidFill>
            <a:srgbClr val="E3BC92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Shape 1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468312"/>
            <a:ext cx="7620000" cy="5703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>
            <p:ph type="title"/>
          </p:nvPr>
        </p:nvSpPr>
        <p:spPr>
          <a:xfrm>
            <a:off x="457200" y="274637"/>
            <a:ext cx="8229600" cy="6126300"/>
          </a:xfrm>
          <a:prstGeom prst="rect">
            <a:avLst/>
          </a:prstGeom>
          <a:solidFill>
            <a:srgbClr val="E3BC92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Shape 2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533400"/>
            <a:ext cx="7620000" cy="56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/>
          <p:nvPr>
            <p:ph type="title"/>
          </p:nvPr>
        </p:nvSpPr>
        <p:spPr>
          <a:xfrm>
            <a:off x="457200" y="274637"/>
            <a:ext cx="8229600" cy="6202500"/>
          </a:xfrm>
          <a:prstGeom prst="rect">
            <a:avLst/>
          </a:prstGeom>
          <a:solidFill>
            <a:srgbClr val="E3BC92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Shape 2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533400"/>
            <a:ext cx="7543800" cy="56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685800" y="990600"/>
            <a:ext cx="76263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an Alluvial Fan?</a:t>
            </a:r>
            <a:endParaRPr/>
          </a:p>
        </p:txBody>
      </p:sp>
      <p:sp>
        <p:nvSpPr>
          <p:cNvPr id="97" name="Shape 97"/>
          <p:cNvSpPr txBox="1"/>
          <p:nvPr/>
        </p:nvSpPr>
        <p:spPr>
          <a:xfrm>
            <a:off x="817562" y="1887537"/>
            <a:ext cx="7219800" cy="38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0000"/>
              </a:buClr>
              <a:buSzPts val="2800"/>
              <a:buFont typeface="Noto Sans Symbols"/>
              <a:buChar char="❑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Landform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7F0000"/>
              </a:buClr>
              <a:buSzPts val="2800"/>
              <a:buFont typeface="Noto Sans Symbols"/>
              <a:buChar char="❑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Sedimentary Deposit Located at a “Topographic Break” (distinct change in the slope of a landform)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7F0000"/>
              </a:buClr>
              <a:buSzPts val="2800"/>
              <a:buFont typeface="Noto Sans Symbols"/>
              <a:buChar char="❑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Composed of Streamflow and/or Debris Flow deposits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7F0000"/>
              </a:buClr>
              <a:buSzPts val="2800"/>
              <a:buFont typeface="Noto Sans Symbols"/>
              <a:buChar char="❑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Shaped like a Fan either Fully or Partially Extended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/>
          <p:nvPr>
            <p:ph type="title"/>
          </p:nvPr>
        </p:nvSpPr>
        <p:spPr>
          <a:xfrm>
            <a:off x="457200" y="274637"/>
            <a:ext cx="8229600" cy="6354900"/>
          </a:xfrm>
          <a:prstGeom prst="rect">
            <a:avLst/>
          </a:prstGeom>
          <a:solidFill>
            <a:srgbClr val="E3BC92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Shape 2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0" y="533400"/>
            <a:ext cx="7696201" cy="586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>
            <p:ph type="title"/>
          </p:nvPr>
        </p:nvSpPr>
        <p:spPr>
          <a:xfrm>
            <a:off x="457200" y="274637"/>
            <a:ext cx="8229600" cy="6202500"/>
          </a:xfrm>
          <a:prstGeom prst="rect">
            <a:avLst/>
          </a:prstGeom>
          <a:solidFill>
            <a:srgbClr val="E3BC92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Shape 2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600" y="381000"/>
            <a:ext cx="3657600" cy="3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8200" y="381000"/>
            <a:ext cx="3276599" cy="3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0600" y="3733800"/>
            <a:ext cx="3657601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48200" y="3733800"/>
            <a:ext cx="3290887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/>
          <p:nvPr>
            <p:ph type="title"/>
          </p:nvPr>
        </p:nvSpPr>
        <p:spPr>
          <a:xfrm>
            <a:off x="457200" y="274637"/>
            <a:ext cx="8229600" cy="6126300"/>
          </a:xfrm>
          <a:prstGeom prst="rect">
            <a:avLst/>
          </a:prstGeom>
          <a:solidFill>
            <a:srgbClr val="E3BC92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Shape 2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6400" y="304800"/>
            <a:ext cx="5486400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Shape 2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6400" y="3657600"/>
            <a:ext cx="5486400" cy="26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/>
          <p:nvPr>
            <p:ph type="title"/>
          </p:nvPr>
        </p:nvSpPr>
        <p:spPr>
          <a:xfrm>
            <a:off x="457200" y="274637"/>
            <a:ext cx="8229600" cy="6126300"/>
          </a:xfrm>
          <a:prstGeom prst="rect">
            <a:avLst/>
          </a:prstGeom>
          <a:solidFill>
            <a:srgbClr val="E3BC92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Shape 2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381000"/>
            <a:ext cx="4581525" cy="3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Shape 2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38600" y="3124200"/>
            <a:ext cx="4648200" cy="334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/>
          <p:nvPr>
            <p:ph type="title"/>
          </p:nvPr>
        </p:nvSpPr>
        <p:spPr>
          <a:xfrm>
            <a:off x="457200" y="274637"/>
            <a:ext cx="8229600" cy="6202500"/>
          </a:xfrm>
          <a:prstGeom prst="rect">
            <a:avLst/>
          </a:prstGeom>
          <a:solidFill>
            <a:srgbClr val="E3BC92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Shape 2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381000"/>
            <a:ext cx="4800600" cy="3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38600" y="3124200"/>
            <a:ext cx="4562476" cy="322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>
            <p:ph type="title"/>
          </p:nvPr>
        </p:nvSpPr>
        <p:spPr>
          <a:xfrm>
            <a:off x="228600" y="274637"/>
            <a:ext cx="8763000" cy="6354900"/>
          </a:xfrm>
          <a:prstGeom prst="rect">
            <a:avLst/>
          </a:prstGeom>
          <a:solidFill>
            <a:srgbClr val="E3BC92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Shape 2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381000"/>
            <a:ext cx="4114800" cy="3357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Shape 2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19600" y="381000"/>
            <a:ext cx="4495800" cy="3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Shape 2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4800" y="3733800"/>
            <a:ext cx="4114800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Shape 26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19600" y="3733800"/>
            <a:ext cx="4495800" cy="294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/>
          <p:nvPr>
            <p:ph type="title"/>
          </p:nvPr>
        </p:nvSpPr>
        <p:spPr>
          <a:xfrm>
            <a:off x="152400" y="152400"/>
            <a:ext cx="8839200" cy="6553200"/>
          </a:xfrm>
          <a:prstGeom prst="rect">
            <a:avLst/>
          </a:prstGeom>
          <a:solidFill>
            <a:srgbClr val="E3BC92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Shape 2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228600"/>
            <a:ext cx="46482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Shape 2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228600"/>
            <a:ext cx="4395787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Shape 2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3429000"/>
            <a:ext cx="4376737" cy="321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Shape 27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8600" y="3429000"/>
            <a:ext cx="4343401" cy="320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/>
          <p:nvPr>
            <p:ph type="title"/>
          </p:nvPr>
        </p:nvSpPr>
        <p:spPr>
          <a:xfrm>
            <a:off x="457200" y="274637"/>
            <a:ext cx="8077200" cy="6278700"/>
          </a:xfrm>
          <a:prstGeom prst="rect">
            <a:avLst/>
          </a:prstGeom>
          <a:solidFill>
            <a:srgbClr val="E3BC92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947"/>
              </a:buClr>
              <a:buSzPts val="2800"/>
              <a:buFont typeface="Calibri"/>
              <a:buNone/>
            </a:pPr>
            <a:r>
              <a:rPr b="1" i="0" lang="en-US" sz="2800" u="none">
                <a:solidFill>
                  <a:srgbClr val="FFE947"/>
                </a:solidFill>
                <a:latin typeface="Calibri"/>
                <a:ea typeface="Calibri"/>
                <a:cs typeface="Calibri"/>
                <a:sym typeface="Calibri"/>
              </a:rPr>
              <a:t>Criteria for Recognition of Alluvial Fan Deposits</a:t>
            </a:r>
            <a:br>
              <a:rPr b="1" i="0" lang="en-US" sz="2800" u="none">
                <a:solidFill>
                  <a:srgbClr val="FFE947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2800" u="none">
                <a:solidFill>
                  <a:srgbClr val="FFE947"/>
                </a:solidFill>
                <a:latin typeface="Calibri"/>
                <a:ea typeface="Calibri"/>
                <a:cs typeface="Calibri"/>
                <a:sym typeface="Calibri"/>
              </a:rPr>
              <a:t>كيف تميز رواسب الالوفيل فان  حفظ ع الاقل 10</a:t>
            </a:r>
            <a:br>
              <a:rPr b="1" i="0" lang="en-US" sz="2400" u="none">
                <a:solidFill>
                  <a:srgbClr val="FFE947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Sediments deposited relatively close to their source area.</a:t>
            </a:r>
            <a:b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Sediments  deposited by unidirectional fluid flows.</a:t>
            </a:r>
            <a:b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Sediments deposited by high-energy flows.</a:t>
            </a:r>
            <a:b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Sediments typically very poorly sorted, containing a great range in grain sizes.</a:t>
            </a:r>
            <a:b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Clasts poorly  rounded, reflecting  the short distance of transport.</a:t>
            </a:r>
            <a:b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Sediments compositionally immature and having a great range in composition, depending on the types    of rocks present in the source area.</a:t>
            </a:r>
            <a:b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 Sediments characterized by major changes in lateral and vertical facies, particularly in the downfan direction. </a:t>
            </a:r>
            <a:b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 Sediments characterized by rapid downfan decreases in both average and maximum  clast size.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/>
          <p:nvPr>
            <p:ph type="title"/>
          </p:nvPr>
        </p:nvSpPr>
        <p:spPr>
          <a:xfrm>
            <a:off x="457200" y="274637"/>
            <a:ext cx="8229600" cy="5973900"/>
          </a:xfrm>
          <a:prstGeom prst="rect">
            <a:avLst/>
          </a:prstGeom>
          <a:solidFill>
            <a:srgbClr val="E3BC92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9. Sediments generally oxidized, typically never having been placed in reducing conditions; characteristic colors are red, brown, yellow, or orange.</a:t>
            </a:r>
            <a:b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10. Sediments generally not containing large amounts of organic matter because of oxidizing conditions of sedimentation.</a:t>
            </a:r>
            <a:b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11. Sediments generally not containing many fossils except for scattered vertebrate bones and plant fragments.</a:t>
            </a:r>
            <a:b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12. Sediments generally containing a limited suite of sedimentary structures, most commonly medium – to large – scale cross-strata and planar stratification.</a:t>
            </a:r>
            <a:b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13. Depositional bodies having a lenticular or wedge-shaped geometry and typically forming clastic wedges.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/>
          <p:nvPr>
            <p:ph type="title"/>
          </p:nvPr>
        </p:nvSpPr>
        <p:spPr>
          <a:xfrm>
            <a:off x="457200" y="274637"/>
            <a:ext cx="8229600" cy="5973900"/>
          </a:xfrm>
          <a:prstGeom prst="rect">
            <a:avLst/>
          </a:prstGeom>
          <a:solidFill>
            <a:srgbClr val="E3BC92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14. Depositional bodies consisting of a mixture of partly sorted streamflow deposits and unsorted debris-flow and mudflow deposits.</a:t>
            </a:r>
            <a:b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15. Depositional bodies extensively channelized, consisting dominantly of sediment-filled channels of varied depth and width with generally little lateral continuity.</a:t>
            </a:r>
            <a:b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16. Depositional bodies generally poorly stratified, ranging from unstratified debris flow and mudflow deposits to better stratified streamflow deposits.</a:t>
            </a:r>
            <a:b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17. Depositional bodies changing laterally in composition because each fan of a coalesced group of fans is fed typically by an individual mountain stream that may drain an area underlain by distinctive bedrock units.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type="ctrTitle"/>
          </p:nvPr>
        </p:nvSpPr>
        <p:spPr>
          <a:xfrm>
            <a:off x="381000" y="152400"/>
            <a:ext cx="8458200" cy="6553200"/>
          </a:xfrm>
          <a:prstGeom prst="rect">
            <a:avLst/>
          </a:prstGeom>
          <a:solidFill>
            <a:srgbClr val="E3BC92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152400"/>
            <a:ext cx="8534400" cy="640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/>
          <p:nvPr>
            <p:ph type="title"/>
          </p:nvPr>
        </p:nvSpPr>
        <p:spPr>
          <a:xfrm>
            <a:off x="457200" y="274637"/>
            <a:ext cx="8229600" cy="6202500"/>
          </a:xfrm>
          <a:prstGeom prst="rect">
            <a:avLst/>
          </a:prstGeom>
          <a:solidFill>
            <a:srgbClr val="E3BC92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18. Depositional bodies commonly associated with fault-bounded basins such as grabens, half-grabens, and various types of strike-slip fault-bounded basins.</a:t>
            </a:r>
            <a:b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19. Depositional bodies in which streamflow and debris-flow deposits interfinger distally or downfan with finer grained alluvial plain, eolian, lacustrine, or marine facies.</a:t>
            </a:r>
            <a:b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20. Depositional bodies containing abundant soil profiles and terrace surfaces.</a:t>
            </a:r>
            <a:b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21. Depositional bodies containing salts such as gypsum or calcite deposited interstitially, within soils, and as caliche layers.</a:t>
            </a:r>
            <a:b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22. Paleocurrent patterns radiating outward downfan in individual fans and having complex radiating patterns in coalesced alluvial fans.</a:t>
            </a:r>
            <a:b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23. Depositional bodies that include sieve deposits, which are not characteristic of other terrestrial facies.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type="title"/>
          </p:nvPr>
        </p:nvSpPr>
        <p:spPr>
          <a:xfrm>
            <a:off x="457200" y="274637"/>
            <a:ext cx="8229600" cy="6278700"/>
          </a:xfrm>
          <a:prstGeom prst="rect">
            <a:avLst/>
          </a:prstGeom>
          <a:solidFill>
            <a:srgbClr val="E3BC92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228600"/>
            <a:ext cx="3962400" cy="632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43400" y="228600"/>
            <a:ext cx="4343400" cy="350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Shape 1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228600"/>
            <a:ext cx="8382000" cy="647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/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Alluvial Fan Facies Models </a:t>
            </a:r>
            <a:endParaRPr/>
          </a:p>
        </p:txBody>
      </p:sp>
      <p:sp>
        <p:nvSpPr>
          <p:cNvPr id="125" name="Shape 125"/>
          <p:cNvSpPr txBox="1"/>
          <p:nvPr/>
        </p:nvSpPr>
        <p:spPr>
          <a:xfrm>
            <a:off x="609600" y="1752600"/>
            <a:ext cx="80010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typesحفظ 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Debris- flow dominated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Braided fluvial fans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Low- sinuosity/meandering fluvial fan</a:t>
            </a:r>
            <a:endParaRPr/>
          </a:p>
          <a:p>
            <a:pPr indent="-1651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Generally 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lacking fossils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 shaped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Texturally immature</a:t>
            </a:r>
            <a:endParaRPr/>
          </a:p>
          <a:p>
            <a:pPr indent="-107950" lvl="1" marL="74295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title"/>
          </p:nvPr>
        </p:nvSpPr>
        <p:spPr>
          <a:xfrm>
            <a:off x="5334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947"/>
              </a:buClr>
              <a:buSzPts val="4400"/>
              <a:buFont typeface="Calibri"/>
              <a:buNone/>
            </a:pPr>
            <a:r>
              <a:rPr b="0" i="0" lang="en-US" sz="4400" u="none">
                <a:solidFill>
                  <a:srgbClr val="FFE947"/>
                </a:solidFill>
                <a:latin typeface="Calibri"/>
                <a:ea typeface="Calibri"/>
                <a:cs typeface="Calibri"/>
                <a:sym typeface="Calibri"/>
              </a:rPr>
              <a:t>Alluvial Fanحفظ Facies Models </a:t>
            </a:r>
            <a:endParaRPr/>
          </a:p>
        </p:txBody>
      </p:sp>
      <p:sp>
        <p:nvSpPr>
          <p:cNvPr id="131" name="Shape 131"/>
          <p:cNvSpPr txBox="1"/>
          <p:nvPr/>
        </p:nvSpPr>
        <p:spPr>
          <a:xfrm>
            <a:off x="228600" y="1600200"/>
            <a:ext cx="8686800" cy="50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Morphology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Proximal, mid-fan, distal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Streamflow processes dominate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Stream- channel sediments</a:t>
            </a:r>
            <a:endParaRPr/>
          </a:p>
          <a:p>
            <a:pPr indent="-228600" lvl="2" marL="1143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narrow bodies of coarsest materials</a:t>
            </a:r>
            <a:endParaRPr/>
          </a:p>
          <a:p>
            <a:pPr indent="-228600" lvl="2" marL="1143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Poorly sorted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Sheetflood deposits</a:t>
            </a:r>
            <a:endParaRPr/>
          </a:p>
          <a:p>
            <a:pPr indent="-228600" lvl="2" marL="1143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Sediments settle out of suspension</a:t>
            </a:r>
            <a:endParaRPr/>
          </a:p>
          <a:p>
            <a:pPr indent="-228600" lvl="2" marL="1143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VERY high sediment load</a:t>
            </a:r>
            <a:endParaRPr/>
          </a:p>
          <a:p>
            <a:pPr indent="-228600" lvl="2" marL="1143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Deposit gravels even! 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Sieve deposits</a:t>
            </a:r>
            <a:endParaRPr/>
          </a:p>
          <a:p>
            <a:pPr indent="-228600" lvl="2" marL="1143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Very coarse grains are deposited (&gt; sand)</a:t>
            </a:r>
            <a:endParaRPr/>
          </a:p>
          <a:p>
            <a:pPr indent="-228600" lvl="2" marL="1143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Fines (and water) settle through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/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Alluvial Fan Facies تابعModels </a:t>
            </a:r>
            <a:endParaRPr/>
          </a:p>
        </p:txBody>
      </p:sp>
      <p:sp>
        <p:nvSpPr>
          <p:cNvPr id="137" name="Shape 137"/>
          <p:cNvSpPr txBox="1"/>
          <p:nvPr/>
        </p:nvSpPr>
        <p:spPr>
          <a:xfrm>
            <a:off x="228600" y="1981200"/>
            <a:ext cx="86868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Debris- flow dominated</a:t>
            </a:r>
            <a:endParaRPr/>
          </a:p>
          <a:p>
            <a:pPr indent="-285750" lvl="1" marL="742950" marR="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Poorly sorted</a:t>
            </a:r>
            <a:endParaRPr/>
          </a:p>
          <a:p>
            <a:pPr indent="-228600" lvl="2" marL="114300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Pebbles, gravels, boulders dominate</a:t>
            </a:r>
            <a:endParaRPr/>
          </a:p>
          <a:p>
            <a:pPr indent="-285750" lvl="1" marL="742950" marR="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sedimentary structures </a:t>
            </a:r>
            <a:endParaRPr/>
          </a:p>
          <a:p>
            <a:pPr indent="-228600" lvl="2" marL="114300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Possibly reverse graded bedding in base</a:t>
            </a:r>
            <a:endParaRPr/>
          </a:p>
          <a:p>
            <a:pPr indent="-285750" lvl="1" marL="742950" marR="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 is initiated when strength is exceeded</a:t>
            </a:r>
            <a:endParaRPr/>
          </a:p>
          <a:p>
            <a:pPr indent="-228600" lvl="2" marL="114300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Freezes after short distance</a:t>
            </a:r>
            <a:endParaRPr/>
          </a:p>
          <a:p>
            <a:pPr indent="-228600" lvl="3" marL="160020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Although some travel up to 24 km (Sharp and Nobles, 1953)</a:t>
            </a:r>
            <a:endParaRPr/>
          </a:p>
          <a:p>
            <a:pPr indent="-285750" lvl="1" marL="742950" marR="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Mud- flow dominated</a:t>
            </a:r>
            <a:endParaRPr/>
          </a:p>
          <a:p>
            <a:pPr indent="-228600" lvl="2" marL="114300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Similar but sand and muds dominate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Braided Fluvial Fan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Meandering Fluvial Fan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/>
        </p:nvSpPr>
        <p:spPr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Alluvial to Fluvial Transition</a:t>
            </a:r>
            <a:endParaRPr/>
          </a:p>
        </p:txBody>
      </p:sp>
      <p:sp>
        <p:nvSpPr>
          <p:cNvPr id="143" name="Shape 143"/>
          <p:cNvSpPr txBox="1"/>
          <p:nvPr/>
        </p:nvSpPr>
        <p:spPr>
          <a:xfrm>
            <a:off x="685800" y="1295400"/>
            <a:ext cx="77724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Move downslope, from coarse to fine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 sediment supply: scoured between systems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sediment supply: continuous transition to braided streams, then meanders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Steeper slopes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coarser sediments, ephemeral flow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Mountain edges, ice sheets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Rivers are overloaded with sediments</a:t>
            </a:r>
            <a:endParaRPr/>
          </a:p>
          <a:p>
            <a:pPr indent="-228600" lvl="2" marL="1143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Tend toward BRAIDED streams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Shallower slopes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finer sedimentss, lower velocity flow</a:t>
            </a:r>
            <a:endParaRPr/>
          </a:p>
          <a:p>
            <a:pPr indent="-228600" lvl="2" marL="1143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Vegetation slows flow on slope; no pre-Devonian meandering streams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Civic">
      <a:dk1>
        <a:srgbClr val="000000"/>
      </a:dk1>
      <a:lt1>
        <a:srgbClr val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